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30"/>
  </p:notesMasterIdLst>
  <p:sldIdLst>
    <p:sldId id="260" r:id="rId2"/>
    <p:sldId id="261" r:id="rId3"/>
    <p:sldId id="265" r:id="rId4"/>
    <p:sldId id="283" r:id="rId5"/>
    <p:sldId id="284" r:id="rId6"/>
    <p:sldId id="280" r:id="rId7"/>
    <p:sldId id="285" r:id="rId8"/>
    <p:sldId id="263" r:id="rId9"/>
    <p:sldId id="264" r:id="rId10"/>
    <p:sldId id="267" r:id="rId11"/>
    <p:sldId id="286" r:id="rId12"/>
    <p:sldId id="287" r:id="rId13"/>
    <p:sldId id="288" r:id="rId14"/>
    <p:sldId id="281" r:id="rId15"/>
    <p:sldId id="282" r:id="rId16"/>
    <p:sldId id="279" r:id="rId17"/>
    <p:sldId id="278" r:id="rId18"/>
    <p:sldId id="268" r:id="rId19"/>
    <p:sldId id="289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6809" autoAdjust="0"/>
    <p:restoredTop sz="90929"/>
  </p:normalViewPr>
  <p:slideViewPr>
    <p:cSldViewPr>
      <p:cViewPr varScale="1">
        <p:scale>
          <a:sx n="115" d="100"/>
          <a:sy n="115" d="100"/>
        </p:scale>
        <p:origin x="1548" y="96"/>
      </p:cViewPr>
      <p:guideLst>
        <p:guide orient="horz" pos="624"/>
        <p:guide pos="5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CFDE4-24EE-441C-9A46-BEA8DFFF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</p:spPr>
        <p:txBody>
          <a:bodyPr/>
          <a:lstStyle/>
          <a:p>
            <a:pPr>
              <a:defRPr/>
            </a:pPr>
            <a:r>
              <a:rPr lang="de-DE" altLang="de-DE" dirty="0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6B5B5-AB32-4487-961F-9C2D50411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 dirty="0"/>
              <a:t>Slide </a:t>
            </a:r>
            <a:fld id="{5350BAB2-A928-4CF7-B06E-0860B4B44B91}" type="slidenum">
              <a:rPr lang="de-DE" altLang="de-DE" smtClean="0"/>
              <a:pPr>
                <a:defRPr/>
              </a:pPr>
              <a:t>‹#›</a:t>
            </a:fld>
            <a:endParaRPr lang="de-DE" altLang="de-DE" dirty="0"/>
          </a:p>
        </p:txBody>
      </p:sp>
      <p:pic>
        <p:nvPicPr>
          <p:cNvPr id="1026" name="Picture 2" descr="Image result for tu ilmenau logo">
            <a:extLst>
              <a:ext uri="{FF2B5EF4-FFF2-40B4-BE49-F238E27FC236}">
                <a16:creationId xmlns:a16="http://schemas.microsoft.com/office/drawing/2014/main" id="{4EC0A755-8D52-45B9-85A3-1D469CCE56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41" y="6070804"/>
            <a:ext cx="862012" cy="65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navimatix logo">
            <a:extLst>
              <a:ext uri="{FF2B5EF4-FFF2-40B4-BE49-F238E27FC236}">
                <a16:creationId xmlns:a16="http://schemas.microsoft.com/office/drawing/2014/main" id="{7CE641A0-0306-45D7-9268-8023F2548B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571" y="6335068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D0B92-80F7-4A90-9071-E8D5DEC159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784636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56EB8-E81C-45B5-8CDE-D25B8871A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7EFBE-6C89-4EBA-AEA2-CFA0D62EB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pic>
        <p:nvPicPr>
          <p:cNvPr id="8" name="Picture 4" descr="Image result for navimatix logo">
            <a:extLst>
              <a:ext uri="{FF2B5EF4-FFF2-40B4-BE49-F238E27FC236}">
                <a16:creationId xmlns:a16="http://schemas.microsoft.com/office/drawing/2014/main" id="{CE16350D-D939-404A-904C-5EC3A267F8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2">
            <a:extLst>
              <a:ext uri="{FF2B5EF4-FFF2-40B4-BE49-F238E27FC236}">
                <a16:creationId xmlns:a16="http://schemas.microsoft.com/office/drawing/2014/main" id="{C370F19A-4692-4755-8D14-56FC3B80129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E3F07EC-E395-462E-9357-AF9981DF6B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767A2A-2D26-43D8-830B-EC606782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8ED9F-C92A-4F74-B504-A5F2C3527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4FD29-4964-43C5-90FC-FFF5EC90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B092BA42-6196-44B5-A1A5-88D83F15CE4E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pic>
        <p:nvPicPr>
          <p:cNvPr id="8" name="Picture 4" descr="Image result for navimatix logo">
            <a:extLst>
              <a:ext uri="{FF2B5EF4-FFF2-40B4-BE49-F238E27FC236}">
                <a16:creationId xmlns:a16="http://schemas.microsoft.com/office/drawing/2014/main" id="{29ABDE95-23D4-40D9-809F-AAAE6A338F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F015174C-3E45-47DB-8C44-71EF8CD31C1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5BDFF6-ABC4-497C-BEE9-22EFA37C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5EB5D1B8-1A49-4750-9DC7-D6E93F58C868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8DB42-3A48-4C64-B0E1-E2D52459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8055B-E9C2-4015-94CA-EA74B548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365DE5A1-908B-475C-A120-86A3F446474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pic>
        <p:nvPicPr>
          <p:cNvPr id="10" name="Picture 4" descr="Image result for navimatix logo">
            <a:extLst>
              <a:ext uri="{FF2B5EF4-FFF2-40B4-BE49-F238E27FC236}">
                <a16:creationId xmlns:a16="http://schemas.microsoft.com/office/drawing/2014/main" id="{C07ED7ED-571E-4992-B7CD-634B391D77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5491AE74-28CF-4ED6-8B48-274795ADCB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9887D-3C07-4839-8714-42515C4C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D85445B-7D9D-4AD5-8BB0-81FBBD94D496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EF0C205E-A902-46D3-AC38-E4818DC255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C329D72D-D321-42EA-8535-E00BE19C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0" name="Picture 4" descr="Image result for navimatix logo">
            <a:extLst>
              <a:ext uri="{FF2B5EF4-FFF2-40B4-BE49-F238E27FC236}">
                <a16:creationId xmlns:a16="http://schemas.microsoft.com/office/drawing/2014/main" id="{D8907D69-128B-420D-8D26-64A356CE7FA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5EC8005C-FDC4-465C-84EA-39C2A476BA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ADF91-10A6-4140-846A-9EF17B70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BEDEAE1-0133-4923-8B62-C6E08D49FCD2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E01AE-BDB3-45E4-8864-643A18808A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8CD0D-928D-4CFA-AC6A-A22FAAEF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7" name="Picture 4" descr="Image result for navimatix logo">
            <a:extLst>
              <a:ext uri="{FF2B5EF4-FFF2-40B4-BE49-F238E27FC236}">
                <a16:creationId xmlns:a16="http://schemas.microsoft.com/office/drawing/2014/main" id="{3B4C9A09-D6DD-424C-929F-F7F599D5528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1D02357-9BCB-41D5-A5F9-1400E8145F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CE5794-D31C-4E75-B91D-006AF6B07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5F4CA40A-FBCD-4EE0-9330-BB43E57ED04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4DFA75F9-EBFB-4CEE-B580-36179EE81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1316F38B-538F-4538-9491-FD9FB51DA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Picture 4" descr="Image result for navimatix logo">
            <a:extLst>
              <a:ext uri="{FF2B5EF4-FFF2-40B4-BE49-F238E27FC236}">
                <a16:creationId xmlns:a16="http://schemas.microsoft.com/office/drawing/2014/main" id="{2312EF95-47E7-42D3-8DCF-E0B09EA7F7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B9D31F5A-E947-4B98-85FB-A05DFF019C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F4C45-89F4-433D-9CA6-1DE18540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F4ECA6E-EF49-4BB1-923D-584C4C6D4ECF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DBB19A98-03D0-4943-95C6-77614A2B71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CE04419B-B122-4BC2-AB93-7F36D2CA5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Picture 4" descr="Image result for navimatix logo">
            <a:extLst>
              <a:ext uri="{FF2B5EF4-FFF2-40B4-BE49-F238E27FC236}">
                <a16:creationId xmlns:a16="http://schemas.microsoft.com/office/drawing/2014/main" id="{E17168D4-D8C6-4C55-ABC1-D29E118406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451" y="6439032"/>
            <a:ext cx="1008718" cy="20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84D33BDB-544A-41A9-85BD-DD93FAA907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34" y="6323821"/>
            <a:ext cx="1008112" cy="33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pic>
        <p:nvPicPr>
          <p:cNvPr id="19" name="Picture 36" descr="Logo-A4-50mm-4C">
            <a:extLst>
              <a:ext uri="{FF2B5EF4-FFF2-40B4-BE49-F238E27FC236}">
                <a16:creationId xmlns:a16="http://schemas.microsoft.com/office/drawing/2014/main" id="{1E9276A6-643D-416E-B0AE-F505256B9B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118225"/>
            <a:ext cx="12954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 dirty="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 dirty="0"/>
              <a:t>Abramov Sviatoslav</a:t>
            </a:r>
            <a:br>
              <a:rPr lang="en-US" dirty="0"/>
            </a:b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 dirty="0"/>
          </a:p>
          <a:p>
            <a:pPr algn="l" eaLnBrk="1" hangingPunct="1">
              <a:defRPr/>
            </a:pPr>
            <a:br>
              <a:rPr lang="en-US" dirty="0"/>
            </a:br>
            <a:r>
              <a:rPr lang="en-US" dirty="0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 dirty="0"/>
              <a:t>Supervisor: Associate Prof. Dr. Igor </a:t>
            </a:r>
            <a:r>
              <a:rPr lang="en-US" dirty="0" err="1"/>
              <a:t>Anikin</a:t>
            </a:r>
            <a:endParaRPr lang="de-DE" dirty="0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 dirty="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432" y="1541608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 dirty="0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 dirty="0">
                <a:solidFill>
                  <a:srgbClr val="FF0000"/>
                </a:solidFill>
              </a:rPr>
              <a:t>Gaza, Palestine, International </a:t>
            </a:r>
            <a:r>
              <a:rPr lang="de-DE" i="1" dirty="0" err="1">
                <a:solidFill>
                  <a:srgbClr val="FF0000"/>
                </a:solidFill>
              </a:rPr>
              <a:t>Arab</a:t>
            </a:r>
            <a:r>
              <a:rPr lang="de-DE" i="1" dirty="0">
                <a:solidFill>
                  <a:srgbClr val="FF0000"/>
                </a:solidFill>
              </a:rPr>
              <a:t> Journal </a:t>
            </a:r>
            <a:r>
              <a:rPr lang="de-DE" i="1" dirty="0" err="1">
                <a:solidFill>
                  <a:srgbClr val="FF0000"/>
                </a:solidFill>
              </a:rPr>
              <a:t>of</a:t>
            </a:r>
            <a:r>
              <a:rPr lang="de-DE" i="1" dirty="0">
                <a:solidFill>
                  <a:srgbClr val="FF0000"/>
                </a:solidFill>
              </a:rPr>
              <a:t> e-Technology</a:t>
            </a:r>
            <a:r>
              <a:rPr lang="de-DE" dirty="0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29.11.2019</a:t>
            </a:fld>
            <a:endParaRPr lang="de-DE" alt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44BB9-D5A0-43BB-94CA-D1D7B971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7390" y="6356351"/>
            <a:ext cx="2227659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63432" y="349672"/>
            <a:ext cx="7851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>
                <a:solidFill>
                  <a:schemeClr val="tx2"/>
                </a:solidFill>
                <a:latin typeface="+mj-lt"/>
              </a:rPr>
              <a:t>articles</a:t>
            </a:r>
            <a:endParaRPr lang="de-DE" sz="36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28650" y="3429000"/>
            <a:ext cx="82290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the article advantages of RESTful web services before SOAP web services are shown: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message size.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RESTful web services provide less response time.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i="1" dirty="0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i="1" dirty="0">
                <a:solidFill>
                  <a:srgbClr val="FF0000"/>
                </a:solidFill>
              </a:rPr>
              <a:t>and </a:t>
            </a:r>
            <a:r>
              <a:rPr lang="de-DE" i="1" dirty="0" err="1">
                <a:solidFill>
                  <a:srgbClr val="FF0000"/>
                </a:solidFill>
              </a:rPr>
              <a:t>Applications</a:t>
            </a:r>
            <a:r>
              <a:rPr lang="de-DE" dirty="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03173-F9F8-4C8C-87CE-79A53C74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189615"/>
            <a:ext cx="7886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this article Server Virtualization provides performance improvement is shown. 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increases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throughput</a:t>
            </a: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2000" dirty="0"/>
              <a:t>SV </a:t>
            </a:r>
            <a:r>
              <a:rPr lang="de-DE" sz="2000" dirty="0" err="1"/>
              <a:t>decreases</a:t>
            </a:r>
            <a:r>
              <a:rPr lang="de-DE" sz="2000" dirty="0"/>
              <a:t> a </a:t>
            </a:r>
            <a:r>
              <a:rPr lang="de-DE" sz="2000" dirty="0" err="1"/>
              <a:t>server</a:t>
            </a:r>
            <a:r>
              <a:rPr lang="de-DE" sz="2000" dirty="0"/>
              <a:t> </a:t>
            </a:r>
            <a:r>
              <a:rPr lang="de-DE" sz="2000" dirty="0" err="1"/>
              <a:t>latency</a:t>
            </a:r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Basic articles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J. F. </a:t>
            </a:r>
            <a:r>
              <a:rPr lang="en-US" dirty="0" err="1">
                <a:solidFill>
                  <a:srgbClr val="FF0000"/>
                </a:solidFill>
              </a:rPr>
              <a:t>Kunhua</a:t>
            </a:r>
            <a:r>
              <a:rPr lang="en-US" dirty="0">
                <a:solidFill>
                  <a:srgbClr val="FF0000"/>
                </a:solidFill>
              </a:rPr>
              <a:t> Zhu and Y. Li, </a:t>
            </a:r>
            <a:r>
              <a:rPr lang="en-US" i="1" dirty="0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 dirty="0">
                <a:solidFill>
                  <a:srgbClr val="FF0000"/>
                </a:solidFill>
              </a:rPr>
              <a:t>Technology and Computer. </a:t>
            </a:r>
            <a:r>
              <a:rPr lang="de-DE" dirty="0">
                <a:solidFill>
                  <a:srgbClr val="FF0000"/>
                </a:solidFill>
              </a:rPr>
              <a:t>2010.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77636-5DCA-462B-B983-A6FC44F7D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39134" y="3286124"/>
            <a:ext cx="7886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article provides a survey about overall MSA based application testing :</a:t>
            </a:r>
          </a:p>
          <a:p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system overview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99F11-5D69-4350-A075-741A016E15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Explaining the system components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05519E2-0EAC-4598-A1D6-7D3096ECD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3293" y="880242"/>
            <a:ext cx="7491129" cy="50975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4D4B-CE21-4A3A-B2AD-D41D4FBD7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0A707-6432-4EA2-8468-856276B1B4D4}"/>
              </a:ext>
            </a:extLst>
          </p:cNvPr>
          <p:cNvSpPr txBox="1"/>
          <p:nvPr/>
        </p:nvSpPr>
        <p:spPr>
          <a:xfrm>
            <a:off x="903293" y="229280"/>
            <a:ext cx="2743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Component diagram</a:t>
            </a:r>
            <a:endParaRPr lang="de-D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7B58-E9F2-4F4E-B9FE-F64696765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119" y="226756"/>
            <a:ext cx="7651762" cy="549784"/>
          </a:xfrm>
        </p:spPr>
        <p:txBody>
          <a:bodyPr/>
          <a:lstStyle/>
          <a:p>
            <a:r>
              <a:rPr lang="en-US" sz="2400" dirty="0"/>
              <a:t>Component diagram (gRPC)</a:t>
            </a:r>
            <a:endParaRPr lang="de-DE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6ED357-0C62-4F83-8BAB-642D93B96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841" y="830477"/>
            <a:ext cx="7813953" cy="519704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E7BFE-BF51-4038-9F50-1BCD784BAA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B82AC-E4A3-4103-A699-A729CA659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119A6-EFAD-41DC-880C-80866DF6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89079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988" y="153985"/>
            <a:ext cx="7831782" cy="975643"/>
          </a:xfrm>
        </p:spPr>
        <p:txBody>
          <a:bodyPr>
            <a:normAutofit/>
          </a:bodyPr>
          <a:lstStyle/>
          <a:p>
            <a:r>
              <a:rPr lang="en-US" sz="2400" dirty="0"/>
              <a:t>Load generation sequence diagram</a:t>
            </a:r>
            <a:endParaRPr lang="de-DE" sz="2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988" y="1130767"/>
            <a:ext cx="7664574" cy="4598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B459A-2D60-4385-99C4-BF7B70DD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FA0316E-9A8D-4B5A-AEED-A22CA717D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1600" y="706862"/>
            <a:ext cx="7623860" cy="536519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7DEC-5D71-4E71-B3D6-F2383C91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819E2-7485-495C-B48C-FF6A0CBB7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7390" y="6356351"/>
            <a:ext cx="2227659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35440-8446-4427-A98E-5BD742FE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044C0-DCD1-4A56-9A31-50CCEC912258}"/>
              </a:ext>
            </a:extLst>
          </p:cNvPr>
          <p:cNvSpPr txBox="1"/>
          <p:nvPr/>
        </p:nvSpPr>
        <p:spPr>
          <a:xfrm>
            <a:off x="827584" y="245197"/>
            <a:ext cx="4619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Test scenario sequence diagram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17968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Results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113CA-1940-413E-819E-9EA768A94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Results discussion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731D2-09A7-43A2-A129-8A53946B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measuring system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4C1B-313A-401A-B2AF-B89BEBA9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0075" y="40466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 dirty="0"/>
              <a:t>Content</a:t>
            </a:r>
            <a:endParaRPr lang="de-DE" alt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21" y="1412776"/>
            <a:ext cx="7886700" cy="435133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Requirements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State of the Art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system overview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Results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Conclusion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Future Work</a:t>
            </a:r>
            <a:endParaRPr lang="de-D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29.11.2019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833868"/>
            <a:ext cx="313482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100" dirty="0"/>
              <a:t>Interconnection comparison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8F483B-241C-4934-AF4D-7AC224442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18" y="1340768"/>
            <a:ext cx="5647260" cy="432188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buFont typeface="Wingdings 2" panose="05020102010507070707" pitchFamily="18" charset="2"/>
              <a:buChar char=""/>
            </a:pPr>
            <a:r>
              <a:rPr lang="en-US" sz="1600" dirty="0"/>
              <a:t> Messaging provides the lowest response time less than 1 millisecond.</a:t>
            </a:r>
            <a:br>
              <a:rPr lang="en-US" sz="1600" dirty="0"/>
            </a:br>
            <a:endParaRPr lang="en-US" sz="1600" dirty="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 dirty="0"/>
              <a:t> Async. HTTP provides the highest response time,  a bit higher 70 milliseconds.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20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014C4612-856C-4B7A-879F-E11C2F2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F1029E0D-E72C-4953-A191-23C1FDEB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51F4-3CEF-4944-99F4-F98449D7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49" y="958497"/>
            <a:ext cx="2539308" cy="1013800"/>
          </a:xfrm>
        </p:spPr>
        <p:txBody>
          <a:bodyPr>
            <a:normAutofit/>
          </a:bodyPr>
          <a:lstStyle/>
          <a:p>
            <a:r>
              <a:rPr lang="en-US" sz="2100" dirty="0"/>
              <a:t>Transaction duration by service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9" y="2276872"/>
            <a:ext cx="2539308" cy="3856229"/>
          </a:xfrm>
        </p:spPr>
        <p:txBody>
          <a:bodyPr anchor="t">
            <a:normAutofit/>
          </a:bodyPr>
          <a:lstStyle/>
          <a:p>
            <a:r>
              <a:rPr lang="en-US" sz="1600" dirty="0"/>
              <a:t>gRPC interconnection provides lowest transaction duration time of persistence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The messaging one provides the lowest transaction duration time of non-persistence services.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21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9CBA6B-E797-45DE-95C1-F927470126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857" y="1095148"/>
            <a:ext cx="5924106" cy="4531938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C707DC6F-E182-470A-AA96-94F2B72E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C5EAB267-71ED-4319-9386-8B0F8DF2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6C8CA-E59F-4D2E-B908-0EF5CB92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911" y="836712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Load balancing strategies comparison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46" y="2154317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600" dirty="0"/>
              <a:t>Client-side LB strategy provides about 10% less the system response time, scaling persistency services.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Server-side LB strategy improves the system response by almost the same amount but by scaling edge service.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22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FFAF62-F8A6-46C8-894B-96450E4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178135"/>
            <a:ext cx="5884618" cy="4501730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A7825B99-3B27-4CEC-BB19-C861BD77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14032ED2-32BB-4BF2-9AD6-8F80C9345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BE21E-C282-4DFB-B33E-77FB53E5F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Impact of LB on services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15A9FD0-566D-4A4E-8C27-06361298D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Here need to add additional info on the plot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23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023CD4-0BE6-40E4-9B04-3A0B985E7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F354AF-F55A-4EAB-A870-0247C678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11A16358-E7A6-454A-839F-A759D0EFC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FBA5-B763-4FA4-A748-DCE6DE38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2" y="826346"/>
            <a:ext cx="2378929" cy="1013800"/>
          </a:xfrm>
        </p:spPr>
        <p:txBody>
          <a:bodyPr>
            <a:normAutofit/>
          </a:bodyPr>
          <a:lstStyle/>
          <a:p>
            <a:r>
              <a:rPr lang="en-US" sz="2100" dirty="0"/>
              <a:t>DBMS comparison</a:t>
            </a:r>
            <a:endParaRPr lang="de-DE" sz="21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2" y="2052084"/>
            <a:ext cx="2274937" cy="3856229"/>
          </a:xfrm>
        </p:spPr>
        <p:txBody>
          <a:bodyPr anchor="t">
            <a:normAutofit/>
          </a:bodyPr>
          <a:lstStyle/>
          <a:p>
            <a:r>
              <a:rPr lang="en-US" sz="1400" dirty="0"/>
              <a:t>Key-Value DBMS requires significantly less time to execute database operations.</a:t>
            </a:r>
            <a:br>
              <a:rPr lang="en-US" sz="1400" dirty="0"/>
            </a:br>
            <a:endParaRPr lang="en-US" sz="1400" dirty="0"/>
          </a:p>
          <a:p>
            <a:r>
              <a:rPr lang="en-US" sz="1400" dirty="0"/>
              <a:t>Despite a data structure it needs about 8 milliseconds to process an operation.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24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0DC484-7175-470F-A76C-56B57CDE1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00" y="1458535"/>
            <a:ext cx="5149879" cy="3939655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E1AD90CB-608E-4EB5-8763-C4EEE0F4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CE26A511-59FE-481A-ACFD-14DCB9F42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B130E-1C75-4FA8-840F-3CB771B0B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Summing up the thesis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C3B29-6CA6-47D6-86FC-6AEA15AE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1325563"/>
          </a:xfrm>
        </p:spPr>
        <p:txBody>
          <a:bodyPr/>
          <a:lstStyle/>
          <a:p>
            <a:r>
              <a:rPr lang="en-US" dirty="0"/>
              <a:t>Conclusion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2087"/>
            <a:ext cx="7886700" cy="4351338"/>
          </a:xfrm>
        </p:spPr>
        <p:txBody>
          <a:bodyPr/>
          <a:lstStyle/>
          <a:p>
            <a:r>
              <a:rPr lang="en-US" sz="2400" dirty="0">
                <a:solidFill>
                  <a:srgbClr val="FF0000"/>
                </a:solidFill>
              </a:rPr>
              <a:t>The fastest an IoT device request handling can provide a microservice system with messaging middleware interconnection to non-persistency services and gRPC interconnection to persistency services. 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Document-oriented key-value DBMS can ensure the 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lowest transaction duration of persistency services.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Load balancing strategy choice depends on where a microservice system has a bottleneck.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94C36-A6CA-4EA0-9E9F-FDD11F37C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FF0000"/>
                </a:solidFill>
              </a:rPr>
              <a:t>To test the microservice system with some additional services satisfying more realistic requirements.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Improve the load generation.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Survey about how caching might affect the system response time.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dirty="0">
                <a:solidFill>
                  <a:srgbClr val="FF0000"/>
                </a:solidFill>
              </a:rPr>
              <a:t>Prove our research on a production made application.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de-DE" sz="20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29.11.2019</a:t>
            </a:fld>
            <a:endParaRPr lang="de-DE" alt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0FC4F-C81A-4E64-9731-7BBD0E75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907704" y="2626048"/>
            <a:ext cx="55789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Thank you for attention</a:t>
            </a:r>
            <a:endParaRPr lang="de-DE" sz="4400" dirty="0">
              <a:solidFill>
                <a:srgbClr val="FF0000"/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A0E899D-7B6F-404D-AACE-014F722F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3EA54CB-577B-4237-BA94-4368E78F5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Introduction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058BA-F776-4BAE-862C-253454888F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thesis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26FC9-A0D9-41A4-B581-712674BC2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A6E8F-9905-4D98-8440-67A7C21DB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of in an IoT context.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Interconnection methods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Database management systems</a:t>
            </a:r>
          </a:p>
          <a:p>
            <a:pPr>
              <a:buFont typeface="Arial" panose="020B0604020202020204" pitchFamily="34" charset="0"/>
              <a:buChar char="►"/>
            </a:pPr>
            <a:r>
              <a:rPr lang="en-US" sz="2400" dirty="0"/>
              <a:t> Load balancing strategies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793B6-FDB8-4E72-B654-5869DBC5CA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7A925-B1B3-4125-B091-66710DE8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75E8B-40F3-422A-A8C2-D8EBA9D6A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51748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done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Analyzed most demanded technologies in MSA context.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most common requirements.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9D0F-9D3C-47D0-BA42-45D0574E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0A0A8-955C-4BE7-B6BB-84D2CD8FAE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system requirements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connectivity for IoT devices.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Provide basic authentication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Transform IoT device data model to the system data model.</a:t>
            </a:r>
            <a:endParaRPr lang="de-DE" sz="2400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44065-1F39-4E2B-ACC6-19D1761A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</a:rPr>
              <a:t>Qualitative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Testable</a:t>
            </a:r>
          </a:p>
          <a:p>
            <a:r>
              <a:rPr lang="en-US" sz="2800" dirty="0"/>
              <a:t>Reproducible</a:t>
            </a:r>
          </a:p>
          <a:p>
            <a:r>
              <a:rPr lang="en-US" sz="2800" dirty="0"/>
              <a:t>Deployable</a:t>
            </a:r>
            <a:endParaRPr lang="de-DE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</a:rPr>
              <a:t>Quantitative</a:t>
            </a:r>
            <a:endParaRPr lang="de-DE" sz="3200" b="0" dirty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Response time</a:t>
            </a:r>
          </a:p>
          <a:p>
            <a:r>
              <a:rPr lang="en-US" sz="2800" dirty="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856619-BB70-4EBF-A761-8453CF8AE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State of the art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C7618-2F32-427E-B46A-445491584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Literature overview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29.11.2019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737</Words>
  <Application>Microsoft Office PowerPoint</Application>
  <PresentationFormat>On-screen Show (4:3)</PresentationFormat>
  <Paragraphs>185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Introduction</vt:lpstr>
      <vt:lpstr>What we have done</vt:lpstr>
      <vt:lpstr>Requirements</vt:lpstr>
      <vt:lpstr>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The system overview</vt:lpstr>
      <vt:lpstr>PowerPoint Presentation</vt:lpstr>
      <vt:lpstr>Component diagram (gRPC)</vt:lpstr>
      <vt:lpstr>Load generation sequence diagram</vt:lpstr>
      <vt:lpstr>PowerPoint Presentation</vt:lpstr>
      <vt:lpstr>Results</vt:lpstr>
      <vt:lpstr>The measuring system</vt:lpstr>
      <vt:lpstr>Interconnection comparison</vt:lpstr>
      <vt:lpstr>Transaction duration by service</vt:lpstr>
      <vt:lpstr>Load balancing strategies comparison</vt:lpstr>
      <vt:lpstr>Impact of LB on services</vt:lpstr>
      <vt:lpstr>DBMS comparison</vt:lpstr>
      <vt:lpstr>Conclusion</vt:lpstr>
      <vt:lpstr>Conclusion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54</cp:revision>
  <dcterms:created xsi:type="dcterms:W3CDTF">2008-09-25T09:57:29Z</dcterms:created>
  <dcterms:modified xsi:type="dcterms:W3CDTF">2019-11-29T12:23:57Z</dcterms:modified>
</cp:coreProperties>
</file>

<file path=docProps/thumbnail.jpeg>
</file>